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0"/>
  </p:notesMasterIdLst>
  <p:sldIdLst>
    <p:sldId id="257" r:id="rId2"/>
    <p:sldId id="274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5" r:id="rId18"/>
    <p:sldId id="273" r:id="rId19"/>
    <p:sldId id="276" r:id="rId20"/>
    <p:sldId id="286" r:id="rId21"/>
    <p:sldId id="277" r:id="rId22"/>
    <p:sldId id="278" r:id="rId23"/>
    <p:sldId id="282" r:id="rId24"/>
    <p:sldId id="284" r:id="rId25"/>
    <p:sldId id="285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  <p:sldId id="296" r:id="rId35"/>
    <p:sldId id="295" r:id="rId36"/>
    <p:sldId id="279" r:id="rId37"/>
    <p:sldId id="280" r:id="rId38"/>
    <p:sldId id="281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2"/>
    <p:restoredTop sz="93646"/>
  </p:normalViewPr>
  <p:slideViewPr>
    <p:cSldViewPr snapToGrid="0" snapToObjects="1">
      <p:cViewPr varScale="1">
        <p:scale>
          <a:sx n="77" d="100"/>
          <a:sy n="77" d="100"/>
        </p:scale>
        <p:origin x="200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jpeg>
</file>

<file path=ppt/media/image13.jpeg>
</file>

<file path=ppt/media/image14.jpeg>
</file>

<file path=ppt/media/image2.png>
</file>

<file path=ppt/media/image3.png>
</file>

<file path=ppt/media/image4.png>
</file>

<file path=ppt/media/image5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D83608-1401-5B4B-AA42-2FC81399DE8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F276C-D659-B748-BFF0-119D16EF2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609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624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77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3F276C-D659-B748-BFF0-119D16EF2A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77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2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1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7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51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42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82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20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27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0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4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8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6EAA0-066D-F742-A240-D4440EBDD303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F6CD8-0AE3-6F47-9D0F-A36AD0CA0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2514599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Predicting growth conditions from omics data via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447800"/>
          </a:xfrm>
        </p:spPr>
        <p:txBody>
          <a:bodyPr/>
          <a:lstStyle/>
          <a:p>
            <a:r>
              <a:rPr lang="en-US" dirty="0"/>
              <a:t>Umut Caglar</a:t>
            </a:r>
            <a:br>
              <a:rPr lang="en-US" dirty="0"/>
            </a:br>
            <a:r>
              <a:rPr lang="en-US" sz="2000" dirty="0"/>
              <a:t>UT Austin (Wilke Lab)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5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1" y="57151"/>
            <a:ext cx="8787043" cy="1106923"/>
          </a:xfrm>
        </p:spPr>
        <p:txBody>
          <a:bodyPr>
            <a:noAutofit/>
          </a:bodyPr>
          <a:lstStyle/>
          <a:p>
            <a:r>
              <a:rPr lang="en-US" sz="3200" dirty="0"/>
              <a:t>- What percent of the row “A” is on diagonal ?</a:t>
            </a:r>
            <a:br>
              <a:rPr lang="en-US" sz="3200" dirty="0"/>
            </a:br>
            <a:r>
              <a:rPr lang="en-US" sz="3200" dirty="0"/>
              <a:t> Recall   =   TP / (TP+FN)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2844800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2844800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3863977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292763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472872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154104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425159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382" y="56645"/>
            <a:ext cx="8894618" cy="1106923"/>
          </a:xfrm>
        </p:spPr>
        <p:txBody>
          <a:bodyPr>
            <a:noAutofit/>
          </a:bodyPr>
          <a:lstStyle/>
          <a:p>
            <a:r>
              <a:rPr lang="en-US" sz="3200" dirty="0"/>
              <a:t>- What percent of the column “A” is on diagonal ?</a:t>
            </a:r>
            <a:br>
              <a:rPr lang="en-US" sz="3200" dirty="0"/>
            </a:br>
            <a:r>
              <a:rPr lang="en-US" sz="3200" dirty="0"/>
              <a:t> Precision   =   </a:t>
            </a:r>
            <a:r>
              <a:rPr lang="en-US" sz="3200" i="1" dirty="0"/>
              <a:t>TP / (TP+FP)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2844800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2844800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3863977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292763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472872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154104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350420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49382" y="245989"/>
                <a:ext cx="8654473" cy="1106923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n-US" sz="2800" dirty="0"/>
                  <a:t>- F Score: Weighted harmonic mean of precision and recall</a:t>
                </a:r>
                <a:br>
                  <a:rPr lang="en-US" sz="2800" dirty="0"/>
                </a:br>
                <a:br>
                  <a:rPr lang="en-US" sz="2800" dirty="0"/>
                </a:br>
                <a:r>
                  <a:rPr lang="en-US" sz="2800" dirty="0"/>
                  <a:t>F score   =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0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nor/>
                              </m:rPr>
                              <a:rPr lang="en-US" sz="2000" b="0" i="0" smtClean="0">
                                <a:latin typeface="Cambria Math" charset="0"/>
                              </a:rPr>
                              <m:t>prec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sz="2000" b="0" i="1" smtClean="0">
                                <a:latin typeface="Cambria Math" panose="02040503050406030204" pitchFamily="18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mr-IN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nor/>
                                      </m:rPr>
                                      <a:rPr lang="en-US" sz="2000" b="0" i="0" smtClean="0">
                                        <a:latin typeface="Cambria Math" charset="0"/>
                                      </a:rPr>
                                      <m:t>recall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US" sz="2000" b="0" i="0" smtClean="0">
                                        <a:latin typeface="Cambria Math" charset="0"/>
                                      </a:rPr>
                                      <m:t> ∗ 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l-GR" sz="2000" b="0" i="0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β</m:t>
                                    </m:r>
                                  </m:den>
                                </m:f>
                              </m:e>
                            </m:box>
                          </m:e>
                        </m:box>
                      </m:den>
                    </m:f>
                  </m:oMath>
                </a14:m>
                <a:endParaRPr lang="en-US" sz="2800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49382" y="245989"/>
                <a:ext cx="8654473" cy="1106923"/>
              </a:xfrm>
              <a:blipFill rotWithShape="0">
                <a:blip r:embed="rId2"/>
                <a:stretch>
                  <a:fillRect l="-493" t="-24725" r="-423" b="-131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124585"/>
              </p:ext>
            </p:extLst>
          </p:nvPr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1411838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44763" y="245989"/>
                <a:ext cx="8654473" cy="1106923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n-US" sz="2800" dirty="0"/>
                  <a:t>- F Score: Weighted harmonic mean of precision and recall</a:t>
                </a:r>
                <a:br>
                  <a:rPr lang="en-US" sz="2800" dirty="0"/>
                </a:br>
                <a:br>
                  <a:rPr lang="en-US" sz="2800" dirty="0"/>
                </a:br>
                <a:r>
                  <a:rPr lang="en-US" sz="2800" dirty="0"/>
                  <a:t>F1 score   =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0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2000" b="0" i="0" smtClean="0">
                                <a:latin typeface="Cambria Math" charset="0"/>
                              </a:rPr>
                              <m:t>prec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sz="2000" b="0" i="1" smtClean="0">
                                <a:latin typeface="Cambria Math" panose="02040503050406030204" pitchFamily="18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mr-IN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sz="2000" b="0" i="0" smtClean="0">
                                        <a:latin typeface="Cambria Math" charset="0"/>
                                      </a:rPr>
                                      <m:t>recall</m:t>
                                    </m:r>
                                    <m:r>
                                      <a:rPr lang="en-US" sz="2000" b="0" i="0" smtClean="0">
                                        <a:latin typeface="Cambria Math" charset="0"/>
                                      </a:rPr>
                                      <m:t> ∗ 1</m:t>
                                    </m:r>
                                  </m:den>
                                </m:f>
                              </m:e>
                            </m:box>
                          </m:e>
                        </m:box>
                      </m:den>
                    </m:f>
                  </m:oMath>
                </a14:m>
                <a:r>
                  <a:rPr lang="en-US" sz="2800" dirty="0">
                    <a:solidFill>
                      <a:prstClr val="black"/>
                    </a:solidFill>
                  </a:rPr>
                  <a:t>        =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0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2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 ∗ 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TP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2 ∗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TP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 + 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FN</m:t>
                        </m:r>
                        <m:r>
                          <a:rPr lang="en-US" sz="2000" b="0" i="1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 + </m:t>
                        </m:r>
                        <m: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prstClr val="black"/>
                            </a:solidFill>
                            <a:latin typeface="Cambria Math" charset="0"/>
                          </a:rPr>
                          <m:t>FP</m:t>
                        </m:r>
                      </m:den>
                    </m:f>
                  </m:oMath>
                </a14:m>
                <a:endParaRPr lang="en-US" sz="2800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44763" y="245989"/>
                <a:ext cx="8654473" cy="1106923"/>
              </a:xfrm>
              <a:blipFill rotWithShape="0">
                <a:blip r:embed="rId2"/>
                <a:stretch>
                  <a:fillRect l="-423" t="-21978" r="-493" b="-137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7867840"/>
              </p:ext>
            </p:extLst>
          </p:nvPr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574695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49382" y="102825"/>
                <a:ext cx="8631382" cy="1338139"/>
              </a:xfrm>
            </p:spPr>
            <p:txBody>
              <a:bodyPr>
                <a:noAutofit/>
              </a:bodyPr>
              <a:lstStyle/>
              <a:p>
                <a:pPr algn="ctr"/>
                <a:r>
                  <a:rPr lang="en-US" sz="2800" dirty="0"/>
                  <a:t>Macro F1 Score: Weight all distinct conditions equally</a:t>
                </a:r>
                <a:br>
                  <a:rPr lang="en-US" sz="2800" dirty="0"/>
                </a:br>
                <a:br>
                  <a:rPr lang="en-US" sz="2800" dirty="0"/>
                </a:br>
                <a:r>
                  <a:rPr lang="en-US" sz="2000" dirty="0"/>
                  <a:t>Macro F1 score      = 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</a:rPr>
                      <m:t>𝑀𝑒𝑎𝑛</m:t>
                    </m:r>
                    <m:d>
                      <m:dPr>
                        <m:ctrlPr>
                          <a:rPr lang="mr-I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charset="0"/>
                              </a:rPr>
                              <m:t>𝐹</m:t>
                            </m:r>
                            <m:r>
                              <a:rPr lang="en-US" sz="2000" i="1">
                                <a:latin typeface="Cambria Math" charset="0"/>
                              </a:rPr>
                              <m:t>1</m:t>
                            </m:r>
                          </m:e>
                          <m:sub>
                            <m:r>
                              <a:rPr lang="en-US" sz="20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000" i="1">
                        <a:latin typeface="Cambria Math" charset="0"/>
                      </a:rPr>
                      <m:t>;  </m:t>
                    </m:r>
                    <m:r>
                      <a:rPr lang="en-US" sz="2000" i="1">
                        <a:latin typeface="Cambria Math" charset="0"/>
                      </a:rPr>
                      <m:t>𝑤h𝑒𝑟𝑒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charset="0"/>
                          </a:rPr>
                          <m:t>   </m:t>
                        </m:r>
                        <m:r>
                          <a:rPr lang="en-US" sz="2000" i="1">
                            <a:latin typeface="Cambria Math" charset="0"/>
                          </a:rPr>
                          <m:t>𝐹</m:t>
                        </m:r>
                        <m:r>
                          <a:rPr lang="en-US" sz="2000" i="1">
                            <a:latin typeface="Cambria Math" charset="0"/>
                          </a:rPr>
                          <m:t>1</m:t>
                        </m:r>
                      </m:e>
                      <m:sub>
                        <m:r>
                          <a:rPr lang="en-US" sz="20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000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latin typeface="Cambria Math" charset="0"/>
                          </a:rPr>
                          <m:t>2</m:t>
                        </m:r>
                      </m:num>
                      <m:den>
                        <m:f>
                          <m:fPr>
                            <m:ctrlPr>
                              <a:rPr lang="mr-IN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US" sz="2800">
                                <a:latin typeface="Cambria Math" charset="0"/>
                              </a:rPr>
                              <m:t>prec</m:t>
                            </m:r>
                          </m:den>
                        </m:f>
                        <m:r>
                          <a:rPr lang="en-US" sz="2800" i="1">
                            <a:latin typeface="Cambria Math" charset="0"/>
                          </a:rPr>
                          <m:t>  +   </m:t>
                        </m:r>
                        <m:box>
                          <m:boxPr>
                            <m:ctrlPr>
                              <a:rPr lang="mr-IN" sz="2800" i="1">
                                <a:latin typeface="Cambria Math" panose="02040503050406030204" pitchFamily="18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box>
                              <m:boxPr>
                                <m:ctrlPr>
                                  <a:rPr lang="mr-IN" sz="2800" i="1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mr-IN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latin typeface="Cambria Math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sz="2800">
                                        <a:latin typeface="Cambria Math" charset="0"/>
                                      </a:rPr>
                                      <m:t>recall</m:t>
                                    </m:r>
                                    <m:r>
                                      <a:rPr lang="en-US" sz="2800">
                                        <a:latin typeface="Cambria Math" charset="0"/>
                                      </a:rPr>
                                      <m:t> ∗ 1</m:t>
                                    </m:r>
                                  </m:den>
                                </m:f>
                              </m:e>
                            </m:box>
                          </m:e>
                        </m:box>
                      </m:den>
                    </m:f>
                  </m:oMath>
                </a14:m>
                <a:endParaRPr lang="en-US" sz="2000" i="1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49382" y="102825"/>
                <a:ext cx="8631382" cy="1338139"/>
              </a:xfrm>
              <a:blipFill rotWithShape="0">
                <a:blip r:embed="rId3"/>
                <a:stretch>
                  <a:fillRect t="-13242" b="-22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4" name="Content Placeholder 3"/>
          <p:cNvGraphicFramePr>
            <a:graphicFrameLocks/>
          </p:cNvGraphicFramePr>
          <p:nvPr/>
        </p:nvGraphicFramePr>
        <p:xfrm>
          <a:off x="628650" y="2195076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027055" y="654552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49382" y="3214253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3112655" y="1819440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937164" y="3214253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907226" y="3214253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927928" y="4233430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095207" y="3662216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46589" y="3842325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209881" y="5523557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1773447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66501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mRNA Results   -  </a:t>
            </a:r>
            <a:r>
              <a:rPr lang="en-US" i="1" dirty="0"/>
              <a:t>Radial kernel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1157635"/>
            <a:ext cx="8869680" cy="5700365"/>
          </a:xfrm>
        </p:spPr>
      </p:pic>
    </p:spTree>
    <p:extLst>
      <p:ext uri="{BB962C8B-B14F-4D97-AF65-F5344CB8AC3E}">
        <p14:creationId xmlns:p14="http://schemas.microsoft.com/office/powerpoint/2010/main" val="190691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66501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Protein Results   -  </a:t>
            </a:r>
            <a:r>
              <a:rPr lang="en-US" i="1" dirty="0"/>
              <a:t>Sigmoidal kernel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1157634"/>
            <a:ext cx="8869680" cy="5700366"/>
          </a:xfrm>
        </p:spPr>
      </p:pic>
    </p:spTree>
    <p:extLst>
      <p:ext uri="{BB962C8B-B14F-4D97-AF65-F5344CB8AC3E}">
        <p14:creationId xmlns:p14="http://schemas.microsoft.com/office/powerpoint/2010/main" val="134005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7887" y="717261"/>
            <a:ext cx="78867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Q: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Can we predict external conditions of bacteria growth by using machine learning technics?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3200" dirty="0"/>
              <a:t>Yes, and </a:t>
            </a:r>
          </a:p>
          <a:p>
            <a:pPr lvl="1"/>
            <a:r>
              <a:rPr lang="en-US" dirty="0"/>
              <a:t>it does not depend much on model, it depend on data type, and number of samples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1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04692"/>
          </a:xfrm>
        </p:spPr>
        <p:txBody>
          <a:bodyPr>
            <a:noAutofit/>
          </a:bodyPr>
          <a:lstStyle/>
          <a:p>
            <a:r>
              <a:rPr lang="en-US" sz="3200" dirty="0"/>
              <a:t>Results are comparable but mRNA have more samples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30" y="1519472"/>
            <a:ext cx="8164141" cy="5195363"/>
          </a:xfrm>
        </p:spPr>
      </p:pic>
    </p:spTree>
    <p:extLst>
      <p:ext uri="{BB962C8B-B14F-4D97-AF65-F5344CB8AC3E}">
        <p14:creationId xmlns:p14="http://schemas.microsoft.com/office/powerpoint/2010/main" val="10076664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Combined &gt; Protein &gt; mRNA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7"/>
          <a:stretch/>
        </p:blipFill>
        <p:spPr>
          <a:xfrm>
            <a:off x="321214" y="1690690"/>
            <a:ext cx="8501572" cy="5167310"/>
          </a:xfrm>
        </p:spPr>
      </p:pic>
    </p:spTree>
    <p:extLst>
      <p:ext uri="{BB962C8B-B14F-4D97-AF65-F5344CB8AC3E}">
        <p14:creationId xmlns:p14="http://schemas.microsoft.com/office/powerpoint/2010/main" val="285301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	Q: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	Can we predict external conditions of bacteria growth by using machine learning technics?</a:t>
            </a:r>
          </a:p>
        </p:txBody>
      </p:sp>
    </p:spTree>
    <p:extLst>
      <p:ext uri="{BB962C8B-B14F-4D97-AF65-F5344CB8AC3E}">
        <p14:creationId xmlns:p14="http://schemas.microsoft.com/office/powerpoint/2010/main" val="261424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 better approach needs more data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/>
              <a:t>Protein data predicts A</a:t>
            </a:r>
          </a:p>
          <a:p>
            <a:pPr>
              <a:buFont typeface="Wingdings" charset="2"/>
              <a:buChar char="Ø"/>
            </a:pPr>
            <a:r>
              <a:rPr lang="en-US" dirty="0"/>
              <a:t>mRNA data predicts B</a:t>
            </a:r>
          </a:p>
          <a:p>
            <a:pPr>
              <a:buFont typeface="Wingdings" charset="2"/>
              <a:buChar char="Ø"/>
            </a:pP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/>
              <a:t>Recall of A in protein</a:t>
            </a:r>
          </a:p>
          <a:p>
            <a:pPr>
              <a:buFont typeface="Wingdings" charset="2"/>
              <a:buChar char="Ø"/>
            </a:pPr>
            <a:r>
              <a:rPr lang="en-US" dirty="0"/>
              <a:t>Recall of B in mRNA</a:t>
            </a:r>
            <a:br>
              <a:rPr lang="en-US" dirty="0"/>
            </a:b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/>
              <a:t>Pick the better one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Precision   =   </a:t>
            </a:r>
            <a:r>
              <a:rPr lang="en-US" sz="2400" i="1" dirty="0"/>
              <a:t>TP / (TP+FP)</a:t>
            </a:r>
            <a:endParaRPr lang="en-US" sz="2400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9597971"/>
              </p:ext>
            </p:extLst>
          </p:nvPr>
        </p:nvGraphicFramePr>
        <p:xfrm>
          <a:off x="4905086" y="2830221"/>
          <a:ext cx="3334328" cy="33467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35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35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358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35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334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</a:t>
                      </a:r>
                      <a:r>
                        <a:rPr kumimoji="0" lang="en-US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1200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44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443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44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5846619" y="4176785"/>
            <a:ext cx="554181" cy="450633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148736" y="3739684"/>
            <a:ext cx="847028" cy="523220"/>
          </a:xfrm>
          <a:prstGeom prst="rect">
            <a:avLst/>
          </a:prstGeom>
          <a:solidFill>
            <a:schemeClr val="bg1">
              <a:alpha val="4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779491" y="4141403"/>
            <a:ext cx="1209964" cy="471053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5865092" y="4821353"/>
            <a:ext cx="593736" cy="116167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567843" y="4631704"/>
            <a:ext cx="671571" cy="461665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58828" y="5050866"/>
            <a:ext cx="650929" cy="523220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158404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Predictability decreases between phases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17" y="1825624"/>
            <a:ext cx="7771167" cy="4945289"/>
          </a:xfrm>
        </p:spPr>
      </p:pic>
    </p:spTree>
    <p:extLst>
      <p:ext uri="{BB962C8B-B14F-4D97-AF65-F5344CB8AC3E}">
        <p14:creationId xmlns:p14="http://schemas.microsoft.com/office/powerpoint/2010/main" val="20258741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01" y="335881"/>
            <a:ext cx="8271932" cy="752474"/>
          </a:xfrm>
        </p:spPr>
        <p:txBody>
          <a:bodyPr>
            <a:noAutofit/>
          </a:bodyPr>
          <a:lstStyle/>
          <a:p>
            <a:r>
              <a:rPr lang="en-US" sz="3200" dirty="0"/>
              <a:t>Predictability for individual conditions vary. </a:t>
            </a:r>
            <a:br>
              <a:rPr lang="en-US" sz="3200" dirty="0"/>
            </a:br>
            <a:r>
              <a:rPr lang="en-US" sz="3200" dirty="0"/>
              <a:t>Results are consistent with clustering of samples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8"/>
          <a:stretch/>
        </p:blipFill>
        <p:spPr>
          <a:xfrm>
            <a:off x="228600" y="1588654"/>
            <a:ext cx="8686800" cy="5269345"/>
          </a:xfrm>
        </p:spPr>
      </p:pic>
    </p:spTree>
    <p:extLst>
      <p:ext uri="{BB962C8B-B14F-4D97-AF65-F5344CB8AC3E}">
        <p14:creationId xmlns:p14="http://schemas.microsoft.com/office/powerpoint/2010/main" val="12182677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5745"/>
            <a:ext cx="7886700" cy="75247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mRNA Clustering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1" y="883514"/>
            <a:ext cx="8717279" cy="5943600"/>
          </a:xfrm>
        </p:spPr>
      </p:pic>
    </p:spTree>
    <p:extLst>
      <p:ext uri="{BB962C8B-B14F-4D97-AF65-F5344CB8AC3E}">
        <p14:creationId xmlns:p14="http://schemas.microsoft.com/office/powerpoint/2010/main" val="2874876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5745"/>
            <a:ext cx="7886700" cy="75247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Protein Clustering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1" y="855807"/>
            <a:ext cx="8717279" cy="5943600"/>
          </a:xfrm>
        </p:spPr>
      </p:pic>
    </p:spTree>
    <p:extLst>
      <p:ext uri="{BB962C8B-B14F-4D97-AF65-F5344CB8AC3E}">
        <p14:creationId xmlns:p14="http://schemas.microsoft.com/office/powerpoint/2010/main" val="895266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8338833"/>
              </p:ext>
            </p:extLst>
          </p:nvPr>
        </p:nvGraphicFramePr>
        <p:xfrm>
          <a:off x="1299054" y="4855028"/>
          <a:ext cx="6778148" cy="2002970"/>
        </p:xfrm>
        <a:graphic>
          <a:graphicData uri="http://schemas.openxmlformats.org/drawingml/2006/table">
            <a:tbl>
              <a:tblPr/>
              <a:tblGrid>
                <a:gridCol w="19947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3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594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Variable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 score mRNA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 score Protein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Growth phase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−30.98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−1.27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1.21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−2.79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−3.21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−0.50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5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−1.89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−1.74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 rot="16200000">
            <a:off x="-1960323" y="2925237"/>
            <a:ext cx="4866510" cy="75247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Z- scores tell the same story</a:t>
            </a:r>
          </a:p>
        </p:txBody>
      </p:sp>
      <p:pic>
        <p:nvPicPr>
          <p:cNvPr id="4" name="Content Placeholder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8"/>
          <a:stretch/>
        </p:blipFill>
        <p:spPr>
          <a:xfrm>
            <a:off x="1299053" y="30019"/>
            <a:ext cx="7828669" cy="474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5078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631"/>
            <a:ext cx="7886700" cy="659443"/>
          </a:xfrm>
        </p:spPr>
        <p:txBody>
          <a:bodyPr>
            <a:normAutofit/>
          </a:bodyPr>
          <a:lstStyle/>
          <a:p>
            <a:r>
              <a:rPr lang="en-US" sz="3200" dirty="0"/>
              <a:t>The cophenetic distance measures purity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43" y="766847"/>
            <a:ext cx="8692514" cy="5943600"/>
          </a:xfrm>
        </p:spPr>
      </p:pic>
    </p:spTree>
    <p:extLst>
      <p:ext uri="{BB962C8B-B14F-4D97-AF65-F5344CB8AC3E}">
        <p14:creationId xmlns:p14="http://schemas.microsoft.com/office/powerpoint/2010/main" val="822097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Out of House Data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3000" y="4054206"/>
            <a:ext cx="6858000" cy="1203593"/>
          </a:xfrm>
        </p:spPr>
        <p:txBody>
          <a:bodyPr>
            <a:normAutofit/>
          </a:bodyPr>
          <a:lstStyle/>
          <a:p>
            <a:r>
              <a:rPr lang="en-US" sz="2000" dirty="0"/>
              <a:t>Schmidt, Alexander, et al. "The quantitative and condition-dependent Escherichia coli proteome." </a:t>
            </a:r>
            <a:r>
              <a:rPr lang="en-US" sz="2000" i="1" dirty="0"/>
              <a:t>Nature biotechnology</a:t>
            </a:r>
            <a:r>
              <a:rPr lang="en-US" sz="2000" dirty="0"/>
              <a:t> 34.1 (2016): 104-110.</a:t>
            </a:r>
          </a:p>
        </p:txBody>
      </p:sp>
    </p:spTree>
    <p:extLst>
      <p:ext uri="{BB962C8B-B14F-4D97-AF65-F5344CB8AC3E}">
        <p14:creationId xmlns:p14="http://schemas.microsoft.com/office/powerpoint/2010/main" val="3513301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64427"/>
          </a:xfrm>
        </p:spPr>
        <p:txBody>
          <a:bodyPr>
            <a:normAutofit/>
          </a:bodyPr>
          <a:lstStyle/>
          <a:p>
            <a:r>
              <a:rPr lang="en-US" sz="3200" dirty="0"/>
              <a:t>5 triplet samples that match to our 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2635"/>
            <a:ext cx="7886700" cy="4814328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Glucose</a:t>
            </a:r>
            <a:r>
              <a:rPr lang="en-US" dirty="0"/>
              <a:t> (Exponential phase, no osmotic stress)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Glycerol</a:t>
            </a:r>
            <a:r>
              <a:rPr lang="en-US" dirty="0"/>
              <a:t> (Exponential phase, no osmotic stress)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50 mm Na </a:t>
            </a:r>
            <a:r>
              <a:rPr lang="en-US" dirty="0"/>
              <a:t>(Exponential phase)</a:t>
            </a:r>
            <a:br>
              <a:rPr lang="en-US" dirty="0"/>
            </a:br>
            <a:r>
              <a:rPr lang="en-US" sz="2400" dirty="0"/>
              <a:t>	*In our experiment have Na levels of </a:t>
            </a:r>
            <a:br>
              <a:rPr lang="en-US" sz="2400" dirty="0"/>
            </a:br>
            <a:r>
              <a:rPr lang="en-US" sz="2400" dirty="0"/>
              <a:t>	5, 100, 200, 300 mm; where all except 5mm is 	labelled as high Na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Stationary phase </a:t>
            </a:r>
            <a:r>
              <a:rPr lang="en-US" dirty="0"/>
              <a:t>(Glucose, no osmotic stress, 24 hours)</a:t>
            </a:r>
            <a:br>
              <a:rPr lang="en-US" dirty="0"/>
            </a:br>
            <a:r>
              <a:rPr lang="en-US" sz="2400" dirty="0">
                <a:solidFill>
                  <a:prstClr val="black"/>
                </a:solidFill>
              </a:rPr>
              <a:t>	*In our experiment 24 and 48 hours are labelled as stationary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b="1" dirty="0"/>
              <a:t>Late-stationary phase </a:t>
            </a:r>
            <a:r>
              <a:rPr lang="en-US" dirty="0"/>
              <a:t>(Glucose, no osmotic stress, 72 hours)</a:t>
            </a:r>
            <a:br>
              <a:rPr lang="en-US" dirty="0"/>
            </a:br>
            <a:r>
              <a:rPr lang="en-US" dirty="0">
                <a:solidFill>
                  <a:prstClr val="black"/>
                </a:solidFill>
              </a:rPr>
              <a:t>	</a:t>
            </a:r>
            <a:r>
              <a:rPr lang="en-US" sz="2600" dirty="0">
                <a:solidFill>
                  <a:prstClr val="black"/>
                </a:solidFill>
              </a:rPr>
              <a:t>*In our experiment 24 ,48 hours are labelled as stationary and 168, 336 hours are labeled as late-stationary</a:t>
            </a:r>
          </a:p>
          <a:p>
            <a:pPr marL="514350" indent="-514350">
              <a:buFont typeface="+mj-lt"/>
              <a:buAutoNum type="arabicPeriod"/>
            </a:pPr>
            <a:endParaRPr lang="en-US" sz="2600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6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Fewer proteins were covered in the study, that results in two distinct approaches.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 4196 vs 1722 Proteins 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synthetic data for missing parts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Remove actual data</a:t>
            </a:r>
          </a:p>
        </p:txBody>
      </p:sp>
    </p:spTree>
    <p:extLst>
      <p:ext uri="{BB962C8B-B14F-4D97-AF65-F5344CB8AC3E}">
        <p14:creationId xmlns:p14="http://schemas.microsoft.com/office/powerpoint/2010/main" val="1175118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1352" y="22914"/>
            <a:ext cx="8042648" cy="758664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dirty="0"/>
              <a:t>We have a large data set to learn bacterial response to external conditions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245" y="781578"/>
            <a:ext cx="5419510" cy="6076422"/>
          </a:xfrm>
        </p:spPr>
      </p:pic>
    </p:spTree>
    <p:extLst>
      <p:ext uri="{BB962C8B-B14F-4D97-AF65-F5344CB8AC3E}">
        <p14:creationId xmlns:p14="http://schemas.microsoft.com/office/powerpoint/2010/main" val="1416706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16200000">
            <a:off x="6656915" y="2732615"/>
            <a:ext cx="1761069" cy="3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6200000">
            <a:off x="6750051" y="4400548"/>
            <a:ext cx="1574798" cy="3429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69817" cy="506941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parts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845733" y="2023533"/>
            <a:ext cx="4893734" cy="33358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DATA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67666" y="1654201"/>
            <a:ext cx="120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SAMPLES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124884" y="3506798"/>
            <a:ext cx="333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PROTEIN ABOUNDANCES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16200000">
            <a:off x="5869516" y="3520014"/>
            <a:ext cx="3335868" cy="342900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TEST  DATA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845733" y="4707466"/>
            <a:ext cx="4893734" cy="228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365998" y="4707466"/>
            <a:ext cx="342902" cy="228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6883140" y="4707466"/>
            <a:ext cx="339183" cy="2286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44417" cy="566207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parts; predictions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4914845"/>
              </p:ext>
            </p:extLst>
          </p:nvPr>
        </p:nvGraphicFramePr>
        <p:xfrm>
          <a:off x="1236133" y="1752596"/>
          <a:ext cx="6925736" cy="2928262"/>
        </p:xfrm>
        <a:graphic>
          <a:graphicData uri="http://schemas.openxmlformats.org/drawingml/2006/table">
            <a:tbl>
              <a:tblPr/>
              <a:tblGrid>
                <a:gridCol w="10759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3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5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Test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Predictions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Phase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Glycerol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Glucose*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50 Stress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base Na*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high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54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5598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Late 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kern="120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  <a:ea typeface="+mn-ea"/>
                          <a:cs typeface="+mn-cs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94410" y="5186623"/>
            <a:ext cx="8155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This approach have a bias toward conditions with more samples</a:t>
            </a:r>
          </a:p>
        </p:txBody>
      </p:sp>
    </p:spTree>
    <p:extLst>
      <p:ext uri="{BB962C8B-B14F-4D97-AF65-F5344CB8AC3E}">
        <p14:creationId xmlns:p14="http://schemas.microsoft.com/office/powerpoint/2010/main" val="350240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16200000">
            <a:off x="3581397" y="474127"/>
            <a:ext cx="1761069" cy="48937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6200000">
            <a:off x="3674536" y="2142064"/>
            <a:ext cx="1574798" cy="489373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69817" cy="506941"/>
          </a:xfrm>
        </p:spPr>
        <p:txBody>
          <a:bodyPr>
            <a:noAutofit/>
          </a:bodyPr>
          <a:lstStyle/>
          <a:p>
            <a:r>
              <a:rPr lang="en-US" sz="3200" dirty="0"/>
              <a:t>Remove actual data from training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2015066" y="2023529"/>
            <a:ext cx="4893734" cy="3352803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TRAINING DATA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67666" y="1654201"/>
            <a:ext cx="120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SAMPLES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124884" y="3506798"/>
            <a:ext cx="333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PROTEIN ABOUNDANCES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16200000">
            <a:off x="6642099" y="2745313"/>
            <a:ext cx="1786468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 DATA</a:t>
            </a:r>
          </a:p>
        </p:txBody>
      </p:sp>
    </p:spTree>
    <p:extLst>
      <p:ext uri="{BB962C8B-B14F-4D97-AF65-F5344CB8AC3E}">
        <p14:creationId xmlns:p14="http://schemas.microsoft.com/office/powerpoint/2010/main" val="8384643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6"/>
            <a:ext cx="8244417" cy="566207"/>
          </a:xfrm>
        </p:spPr>
        <p:txBody>
          <a:bodyPr>
            <a:noAutofit/>
          </a:bodyPr>
          <a:lstStyle/>
          <a:p>
            <a:r>
              <a:rPr lang="en-US" sz="3200" dirty="0"/>
              <a:t>Add synthetic data for missing parts; predictions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2657523"/>
              </p:ext>
            </p:extLst>
          </p:nvPr>
        </p:nvGraphicFramePr>
        <p:xfrm>
          <a:off x="1236133" y="1752596"/>
          <a:ext cx="6925736" cy="2612764"/>
        </p:xfrm>
        <a:graphic>
          <a:graphicData uri="http://schemas.openxmlformats.org/drawingml/2006/table">
            <a:tbl>
              <a:tblPr/>
              <a:tblGrid>
                <a:gridCol w="10759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3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5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59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Test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Predictions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Mg Level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Carbon source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Phase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Gluconate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Glycerol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Gluconate</a:t>
                      </a:r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Na 50 Stress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High Na*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Exponential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3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325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Late stationary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base Mg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Glucose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libri" charset="0"/>
                        </a:rPr>
                        <a:t>Stationary*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6819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Now I will try nearest neighbor approach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557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8366"/>
          </a:xfrm>
        </p:spPr>
        <p:txBody>
          <a:bodyPr>
            <a:normAutofit/>
          </a:bodyPr>
          <a:lstStyle/>
          <a:p>
            <a:r>
              <a:rPr lang="en-US" sz="3200" dirty="0"/>
              <a:t>What was </a:t>
            </a:r>
            <a:r>
              <a:rPr lang="en-US" sz="3200"/>
              <a:t>the performance </a:t>
            </a:r>
            <a:r>
              <a:rPr lang="en-US" sz="3200" dirty="0"/>
              <a:t>for our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793" y="1464349"/>
            <a:ext cx="7616414" cy="48949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34118" y="1129553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Predicted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-205067" y="3520960"/>
            <a:ext cx="166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True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06701" y="2993473"/>
            <a:ext cx="73152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7909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Problems: Sample size still have an effect</a:t>
            </a:r>
          </a:p>
        </p:txBody>
      </p:sp>
    </p:spTree>
    <p:extLst>
      <p:ext uri="{BB962C8B-B14F-4D97-AF65-F5344CB8AC3E}">
        <p14:creationId xmlns:p14="http://schemas.microsoft.com/office/powerpoint/2010/main" val="7503337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03092"/>
          </a:xfrm>
        </p:spPr>
        <p:txBody>
          <a:bodyPr>
            <a:normAutofit fontScale="90000"/>
          </a:bodyPr>
          <a:lstStyle/>
          <a:p>
            <a:r>
              <a:rPr lang="en-US" dirty="0"/>
              <a:t>Mostly solved but still have problems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1190727"/>
            <a:ext cx="7845552" cy="5486400"/>
          </a:xfrm>
        </p:spPr>
      </p:pic>
    </p:spTree>
    <p:extLst>
      <p:ext uri="{BB962C8B-B14F-4D97-AF65-F5344CB8AC3E}">
        <p14:creationId xmlns:p14="http://schemas.microsoft.com/office/powerpoint/2010/main" val="20384679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" y="1132896"/>
            <a:ext cx="7845552" cy="5486400"/>
          </a:xfr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03092"/>
          </a:xfrm>
        </p:spPr>
        <p:txBody>
          <a:bodyPr>
            <a:normAutofit fontScale="90000"/>
          </a:bodyPr>
          <a:lstStyle/>
          <a:p>
            <a:r>
              <a:rPr lang="en-US" dirty="0"/>
              <a:t>Mostly solved but still have problems</a:t>
            </a:r>
          </a:p>
        </p:txBody>
      </p:sp>
    </p:spTree>
    <p:extLst>
      <p:ext uri="{BB962C8B-B14F-4D97-AF65-F5344CB8AC3E}">
        <p14:creationId xmlns:p14="http://schemas.microsoft.com/office/powerpoint/2010/main" val="1307916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sub-sample 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 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sp>
        <p:nvSpPr>
          <p:cNvPr id="179" name="Rectangle 178"/>
          <p:cNvSpPr/>
          <p:nvPr/>
        </p:nvSpPr>
        <p:spPr>
          <a:xfrm>
            <a:off x="64655" y="2087418"/>
            <a:ext cx="4239490" cy="44629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/>
          <p:cNvSpPr/>
          <p:nvPr/>
        </p:nvSpPr>
        <p:spPr>
          <a:xfrm>
            <a:off x="4407448" y="887503"/>
            <a:ext cx="4736551" cy="5744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9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sub-sample 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 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cxnSp>
        <p:nvCxnSpPr>
          <p:cNvPr id="168" name="Elbow Connector 167"/>
          <p:cNvCxnSpPr>
            <a:stCxn id="6" idx="3"/>
            <a:endCxn id="164" idx="0"/>
          </p:cNvCxnSpPr>
          <p:nvPr/>
        </p:nvCxnSpPr>
        <p:spPr>
          <a:xfrm>
            <a:off x="5017096" y="497587"/>
            <a:ext cx="1982989" cy="566388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" name="Rectangle 2"/>
          <p:cNvSpPr/>
          <p:nvPr/>
        </p:nvSpPr>
        <p:spPr>
          <a:xfrm>
            <a:off x="64655" y="2087418"/>
            <a:ext cx="4239490" cy="44629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78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Oval 174"/>
          <p:cNvSpPr/>
          <p:nvPr/>
        </p:nvSpPr>
        <p:spPr>
          <a:xfrm>
            <a:off x="7592291" y="5847101"/>
            <a:ext cx="369454" cy="3556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ular Callout 3"/>
          <p:cNvSpPr/>
          <p:nvPr/>
        </p:nvSpPr>
        <p:spPr>
          <a:xfrm>
            <a:off x="221673" y="2186200"/>
            <a:ext cx="3474637" cy="4512774"/>
          </a:xfrm>
          <a:prstGeom prst="wedgeRoundRectCallout">
            <a:avLst>
              <a:gd name="adj1" fmla="val 86804"/>
              <a:gd name="adj2" fmla="val 32930"/>
              <a:gd name="adj3" fmla="val 16667"/>
            </a:avLst>
          </a:prstGeom>
          <a:solidFill>
            <a:srgbClr val="C0504D">
              <a:lumMod val="40000"/>
              <a:lumOff val="60000"/>
              <a:alpha val="25000"/>
            </a:srgbClr>
          </a:solidFill>
          <a:ln w="12700" cap="flat" cmpd="sng" algn="ctr">
            <a:solidFill>
              <a:sysClr val="windowText" lastClr="000000">
                <a:alpha val="24000"/>
              </a:sysClr>
            </a:solidFill>
            <a:prstDash val="solid"/>
          </a:ln>
          <a:effectLst/>
        </p:spPr>
        <p:txBody>
          <a:bodyPr vert="vert270" lIns="0" tIns="45720" rIns="0" rtlCol="0" anchor="t" anchorCtr="0"/>
          <a:lstStyle/>
          <a:p>
            <a:pPr marL="0" marR="0" lvl="0" indent="0" algn="ctr" defTabSz="91436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1" i="0" u="none" strike="noStrike" kern="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33343" y="2317206"/>
            <a:ext cx="3466460" cy="4233178"/>
            <a:chOff x="136588" y="5762933"/>
            <a:chExt cx="4432034" cy="6646769"/>
          </a:xfrm>
        </p:grpSpPr>
        <p:grpSp>
          <p:nvGrpSpPr>
            <p:cNvPr id="40" name="Group 39"/>
            <p:cNvGrpSpPr/>
            <p:nvPr/>
          </p:nvGrpSpPr>
          <p:grpSpPr>
            <a:xfrm>
              <a:off x="1344428" y="6283837"/>
              <a:ext cx="1960384" cy="857644"/>
              <a:chOff x="1041919" y="3762817"/>
              <a:chExt cx="1876606" cy="857644"/>
            </a:xfrm>
          </p:grpSpPr>
          <p:sp>
            <p:nvSpPr>
              <p:cNvPr id="58" name="Alternate Process 57"/>
              <p:cNvSpPr/>
              <p:nvPr/>
            </p:nvSpPr>
            <p:spPr>
              <a:xfrm>
                <a:off x="1282990" y="3840883"/>
                <a:ext cx="1635535" cy="659955"/>
              </a:xfrm>
              <a:prstGeom prst="flowChartAlternateProcess">
                <a:avLst/>
              </a:prstGeom>
              <a:solidFill>
                <a:srgbClr val="9BBB59">
                  <a:lumMod val="75000"/>
                </a:srgbClr>
              </a:solidFill>
              <a:ln w="9525" cap="flat" cmpd="sng" algn="ctr">
                <a:solidFill>
                  <a:srgbClr val="9BBB59">
                    <a:shade val="95000"/>
                    <a:satMod val="105000"/>
                  </a:srgbClr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Training set</a:t>
                </a:r>
                <a:b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</a:br>
                <a:r>
                  <a:rPr kumimoji="0" lang="en-US" sz="105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"/>
                    <a:cs typeface=""/>
                  </a:rPr>
                  <a:t>80%</a:t>
                </a:r>
              </a:p>
            </p:txBody>
          </p:sp>
          <p:sp>
            <p:nvSpPr>
              <p:cNvPr id="59" name="Rectangle 58"/>
              <p:cNvSpPr/>
              <p:nvPr/>
            </p:nvSpPr>
            <p:spPr>
              <a:xfrm rot="16200000">
                <a:off x="734482" y="4070254"/>
                <a:ext cx="857644" cy="242770"/>
              </a:xfrm>
              <a:prstGeom prst="rect">
                <a:avLst/>
              </a:prstGeom>
              <a:solidFill>
                <a:srgbClr val="9BBB59">
                  <a:lumMod val="50000"/>
                </a:srgbClr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36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ndale Mono" charset="0"/>
                    <a:ea typeface="Andale Mono" charset="0"/>
                    <a:cs typeface="Andale Mono" charset="0"/>
                  </a:rPr>
                  <a:t>Labels</a:t>
                </a:r>
              </a:p>
            </p:txBody>
          </p:sp>
        </p:grpSp>
        <p:sp>
          <p:nvSpPr>
            <p:cNvPr id="41" name="Alternate Process 40"/>
            <p:cNvSpPr/>
            <p:nvPr/>
          </p:nvSpPr>
          <p:spPr>
            <a:xfrm>
              <a:off x="1225297" y="7561311"/>
              <a:ext cx="2312422" cy="706377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632523"/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Semi-random data division</a:t>
              </a:r>
            </a:p>
            <a:p>
              <a:pPr lvl="0" algn="ctr" defTabSz="457200">
                <a:defRPr/>
              </a:pPr>
              <a:r>
                <a:rPr lang="en-US" sz="1050" b="1" kern="0" dirty="0">
                  <a:solidFill>
                    <a:prstClr val="white"/>
                  </a:solidFill>
                </a:rPr>
                <a:t>(Protect sub-sample ratios)</a:t>
              </a:r>
              <a:endParaRPr lang="en-US" sz="1050" kern="0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>
              <a:spLocks/>
            </p:cNvSpPr>
            <p:nvPr/>
          </p:nvSpPr>
          <p:spPr>
            <a:xfrm>
              <a:off x="2119187" y="9692374"/>
              <a:ext cx="900210" cy="1105531"/>
            </a:xfrm>
            <a:prstGeom prst="ellipse">
              <a:avLst/>
            </a:prstGeom>
            <a:solidFill>
              <a:srgbClr val="4F81BD">
                <a:lumMod val="40000"/>
                <a:lumOff val="6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0" rIns="0" rtlCol="0" anchor="ctr"/>
            <a:lstStyle/>
            <a:p>
              <a:pPr algn="ctr" defTabSz="914360"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  <a:endParaRPr kumimoji="0" lang="en-US" sz="1000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390196" y="8687518"/>
              <a:ext cx="1330437" cy="830105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9144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Training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60%</a:t>
              </a:r>
            </a:p>
          </p:txBody>
        </p:sp>
        <p:sp>
          <p:nvSpPr>
            <p:cNvPr id="44" name="Alternate Process 43"/>
            <p:cNvSpPr/>
            <p:nvPr/>
          </p:nvSpPr>
          <p:spPr>
            <a:xfrm>
              <a:off x="3028571" y="8687518"/>
              <a:ext cx="1192313" cy="81918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Tune set</a:t>
              </a:r>
              <a:b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</a:b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20%</a:t>
              </a:r>
            </a:p>
          </p:txBody>
        </p:sp>
        <p:sp>
          <p:nvSpPr>
            <p:cNvPr id="45" name="Alternate Process 44"/>
            <p:cNvSpPr/>
            <p:nvPr/>
          </p:nvSpPr>
          <p:spPr>
            <a:xfrm>
              <a:off x="150888" y="9850586"/>
              <a:ext cx="1820537" cy="801746"/>
            </a:xfrm>
            <a:prstGeom prst="flowChartAlternateProcess">
              <a:avLst/>
            </a:prstGeom>
            <a:solidFill>
              <a:srgbClr val="C0504D">
                <a:lumMod val="75000"/>
              </a:srgbClr>
            </a:solidFill>
            <a:ln w="9525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b="1" kern="0" dirty="0">
                  <a:solidFill>
                    <a:prstClr val="white"/>
                  </a:solidFill>
                  <a:latin typeface="Calibri"/>
                  <a:ea typeface=""/>
                  <a:cs typeface=""/>
                </a:rPr>
                <a:t>3 SVM kernels or RF</a:t>
              </a:r>
            </a:p>
            <a:p>
              <a:pPr marL="0" marR="0" lvl="0" indent="0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Class weight normalization</a:t>
              </a:r>
            </a:p>
          </p:txBody>
        </p:sp>
        <p:sp>
          <p:nvSpPr>
            <p:cNvPr id="46" name="Alternate Process 45"/>
            <p:cNvSpPr/>
            <p:nvPr/>
          </p:nvSpPr>
          <p:spPr>
            <a:xfrm>
              <a:off x="3373472" y="9888437"/>
              <a:ext cx="1195150" cy="690931"/>
            </a:xfrm>
            <a:prstGeom prst="flowChartAlternateProcess">
              <a:avLst/>
            </a:prstGeom>
            <a:solidFill>
              <a:srgbClr val="9BBB59">
                <a:lumMod val="75000"/>
              </a:srgbClr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Parameter dependent prediction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360614" y="7021858"/>
              <a:ext cx="0" cy="53945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8" name="Straight Arrow Connector 47"/>
            <p:cNvCxnSpPr/>
            <p:nvPr/>
          </p:nvCxnSpPr>
          <p:spPr>
            <a:xfrm flipH="1">
              <a:off x="960574" y="9517623"/>
              <a:ext cx="6978" cy="332963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>
            <a:xfrm>
              <a:off x="1965728" y="10227810"/>
              <a:ext cx="15345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0" name="Straight Arrow Connector 49"/>
            <p:cNvCxnSpPr/>
            <p:nvPr/>
          </p:nvCxnSpPr>
          <p:spPr>
            <a:xfrm flipV="1">
              <a:off x="3216467" y="10227810"/>
              <a:ext cx="180579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1" name="Elbow Connector 50"/>
            <p:cNvCxnSpPr/>
            <p:nvPr/>
          </p:nvCxnSpPr>
          <p:spPr>
            <a:xfrm rot="5400000">
              <a:off x="3053440" y="9121087"/>
              <a:ext cx="185676" cy="956901"/>
            </a:xfrm>
            <a:prstGeom prst="bentConnector3">
              <a:avLst>
                <a:gd name="adj1" fmla="val 50000"/>
              </a:avLst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2" name="Right Brace 51"/>
            <p:cNvSpPr/>
            <p:nvPr/>
          </p:nvSpPr>
          <p:spPr>
            <a:xfrm rot="5400000">
              <a:off x="2397560" y="8903653"/>
              <a:ext cx="389471" cy="3952651"/>
            </a:xfrm>
            <a:prstGeom prst="rightBrace">
              <a:avLst>
                <a:gd name="adj1" fmla="val 38126"/>
                <a:gd name="adj2" fmla="val 50025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94202" y="5762933"/>
              <a:ext cx="3186546" cy="483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SVM Training with Tuning</a:t>
              </a:r>
            </a:p>
          </p:txBody>
        </p:sp>
        <p:sp>
          <p:nvSpPr>
            <p:cNvPr id="54" name="Oval 53"/>
            <p:cNvSpPr>
              <a:spLocks/>
            </p:cNvSpPr>
            <p:nvPr/>
          </p:nvSpPr>
          <p:spPr>
            <a:xfrm>
              <a:off x="2046523" y="11197921"/>
              <a:ext cx="982047" cy="1211781"/>
            </a:xfrm>
            <a:prstGeom prst="ellipse">
              <a:avLst/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Best</a:t>
              </a:r>
            </a:p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Model</a:t>
              </a:r>
            </a:p>
          </p:txBody>
        </p:sp>
        <p:cxnSp>
          <p:nvCxnSpPr>
            <p:cNvPr id="55" name="Elbow Connector 54"/>
            <p:cNvCxnSpPr/>
            <p:nvPr/>
          </p:nvCxnSpPr>
          <p:spPr>
            <a:xfrm rot="10800000" flipV="1">
              <a:off x="980505" y="7914500"/>
              <a:ext cx="244792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6" name="Elbow Connector 55"/>
            <p:cNvCxnSpPr/>
            <p:nvPr/>
          </p:nvCxnSpPr>
          <p:spPr>
            <a:xfrm>
              <a:off x="3537719" y="7914500"/>
              <a:ext cx="87009" cy="773018"/>
            </a:xfrm>
            <a:prstGeom prst="bentConnector2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57" name="Rectangle 56"/>
            <p:cNvSpPr/>
            <p:nvPr/>
          </p:nvSpPr>
          <p:spPr>
            <a:xfrm rot="16200000">
              <a:off x="-165430" y="8989792"/>
              <a:ext cx="857644" cy="253608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36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sp>
        <p:nvSpPr>
          <p:cNvPr id="6" name="Alternate Process 5"/>
          <p:cNvSpPr/>
          <p:nvPr/>
        </p:nvSpPr>
        <p:spPr>
          <a:xfrm>
            <a:off x="2792070" y="174318"/>
            <a:ext cx="2225026" cy="646537"/>
          </a:xfrm>
          <a:prstGeom prst="flowChartAlternateProcess">
            <a:avLst/>
          </a:prstGeom>
          <a:solidFill>
            <a:srgbClr val="C0504D">
              <a:lumMod val="75000"/>
            </a:srgbClr>
          </a:solidFill>
          <a:ln w="9525" cap="flat" cmpd="sng" algn="ctr">
            <a:solidFill>
              <a:srgbClr val="632523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INITIAL DATA PREPERATION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DeSeq2, log transform.</a:t>
            </a:r>
            <a:endParaRPr kumimoji="0" lang="en-US" sz="105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5960" y="741869"/>
            <a:ext cx="2082136" cy="992202"/>
            <a:chOff x="1163675" y="3034637"/>
            <a:chExt cx="1544165" cy="653788"/>
          </a:xfrm>
        </p:grpSpPr>
        <p:sp>
          <p:nvSpPr>
            <p:cNvPr id="8" name="Alternate Process 7"/>
            <p:cNvSpPr/>
            <p:nvPr/>
          </p:nvSpPr>
          <p:spPr>
            <a:xfrm>
              <a:off x="1441382" y="3100269"/>
              <a:ext cx="1266458" cy="560654"/>
            </a:xfrm>
            <a:prstGeom prst="flowChartAlternateProcess">
              <a:avLst/>
            </a:prstGeom>
            <a:solidFill>
              <a:srgbClr val="77933C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SAMPLES</a:t>
              </a:r>
            </a:p>
          </p:txBody>
        </p:sp>
        <p:sp>
          <p:nvSpPr>
            <p:cNvPr id="9" name="Rectangle 8"/>
            <p:cNvSpPr/>
            <p:nvPr/>
          </p:nvSpPr>
          <p:spPr>
            <a:xfrm rot="16200000">
              <a:off x="975635" y="3222677"/>
              <a:ext cx="653788" cy="277707"/>
            </a:xfrm>
            <a:prstGeom prst="rect">
              <a:avLst/>
            </a:prstGeom>
            <a:solidFill>
              <a:srgbClr val="9BBB59">
                <a:lumMod val="50000"/>
              </a:srgbClr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ndale Mono" charset="0"/>
                  <a:ea typeface="Andale Mono" charset="0"/>
                  <a:cs typeface="Andale Mono" charset="0"/>
                </a:rPr>
                <a:t>Labels</a:t>
              </a:r>
            </a:p>
          </p:txBody>
        </p:sp>
      </p:grpSp>
      <p:cxnSp>
        <p:nvCxnSpPr>
          <p:cNvPr id="38" name="Elbow Connector 37"/>
          <p:cNvCxnSpPr>
            <a:stCxn id="8" idx="0"/>
            <a:endCxn id="6" idx="1"/>
          </p:cNvCxnSpPr>
          <p:nvPr/>
        </p:nvCxnSpPr>
        <p:spPr>
          <a:xfrm rot="5400000" flipH="1" flipV="1">
            <a:off x="2091220" y="140624"/>
            <a:ext cx="343886" cy="1057813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64" name="Picture 1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9" y="1063975"/>
            <a:ext cx="4287831" cy="5286367"/>
          </a:xfrm>
          <a:prstGeom prst="rect">
            <a:avLst/>
          </a:prstGeom>
        </p:spPr>
      </p:pic>
      <p:cxnSp>
        <p:nvCxnSpPr>
          <p:cNvPr id="168" name="Elbow Connector 167"/>
          <p:cNvCxnSpPr>
            <a:stCxn id="6" idx="3"/>
            <a:endCxn id="164" idx="0"/>
          </p:cNvCxnSpPr>
          <p:nvPr/>
        </p:nvCxnSpPr>
        <p:spPr>
          <a:xfrm>
            <a:off x="5017096" y="497587"/>
            <a:ext cx="1982989" cy="566388"/>
          </a:xfrm>
          <a:prstGeom prst="bent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71" name="Elbow Connector 170"/>
          <p:cNvCxnSpPr>
            <a:stCxn id="54" idx="4"/>
            <a:endCxn id="175" idx="4"/>
          </p:cNvCxnSpPr>
          <p:nvPr/>
        </p:nvCxnSpPr>
        <p:spPr>
          <a:xfrm rot="5400000" flipH="1" flipV="1">
            <a:off x="4820315" y="3593682"/>
            <a:ext cx="347609" cy="5565795"/>
          </a:xfrm>
          <a:prstGeom prst="bentConnector3">
            <a:avLst>
              <a:gd name="adj1" fmla="val -65764"/>
            </a:avLst>
          </a:prstGeom>
          <a:noFill/>
          <a:ln w="254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76947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rmAutofit fontScale="90000"/>
          </a:bodyPr>
          <a:lstStyle/>
          <a:p>
            <a:r>
              <a:rPr lang="en-US" dirty="0"/>
              <a:t>Correct Metric is important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127533"/>
              </p:ext>
            </p:extLst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               </a:t>
                      </a:r>
                      <a:r>
                        <a:rPr lang="en-US" sz="2400" dirty="0" err="1"/>
                        <a:t>Pred</a:t>
                      </a:r>
                      <a:endParaRPr lang="en-US" sz="2400" dirty="0"/>
                    </a:p>
                    <a:p>
                      <a:pPr algn="l"/>
                      <a:r>
                        <a:rPr lang="en-US" sz="2400" dirty="0"/>
                        <a:t>True              </a:t>
                      </a:r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118731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rmAutofit fontScale="90000"/>
          </a:bodyPr>
          <a:lstStyle/>
          <a:p>
            <a:r>
              <a:rPr lang="en-US" dirty="0"/>
              <a:t>Correct Metric is important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34298"/>
              </p:ext>
            </p:extLst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62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12329"/>
          </a:xfrm>
        </p:spPr>
        <p:txBody>
          <a:bodyPr>
            <a:normAutofit fontScale="90000"/>
          </a:bodyPr>
          <a:lstStyle/>
          <a:p>
            <a:r>
              <a:rPr lang="en-US" dirty="0"/>
              <a:t>Correct Metric is important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28650" y="1825623"/>
          <a:ext cx="7886700" cy="39748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37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</a:t>
                      </a:r>
                      <a:r>
                        <a:rPr kumimoji="0" lang="en-US" sz="2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Pred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True              </a:t>
                      </a:r>
                      <a:endParaRPr lang="en-US" sz="2400" dirty="0"/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37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27055" y="6176071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Confusion Matrix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49382" y="2844800"/>
            <a:ext cx="8654473" cy="895927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12655" y="1449987"/>
            <a:ext cx="914400" cy="472608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937164" y="2844800"/>
            <a:ext cx="1265382" cy="895927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07226" y="2844800"/>
            <a:ext cx="3128410" cy="895927"/>
          </a:xfrm>
          <a:prstGeom prst="round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927928" y="3863977"/>
            <a:ext cx="1265382" cy="1844095"/>
          </a:xfrm>
          <a:prstGeom prst="roundRect">
            <a:avLst/>
          </a:prstGeom>
          <a:solidFill>
            <a:srgbClr val="7030A0">
              <a:alpha val="20000"/>
            </a:srgbClr>
          </a:solidFill>
          <a:ln>
            <a:solidFill>
              <a:srgbClr val="00206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95207" y="3292763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46589" y="3472872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09881" y="5154104"/>
            <a:ext cx="847028" cy="646331"/>
          </a:xfrm>
          <a:prstGeom prst="rect">
            <a:avLst/>
          </a:prstGeom>
          <a:solidFill>
            <a:schemeClr val="bg1">
              <a:alpha val="4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680121435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74686057-756B-604E-8FB6-A1482BF81089}" vid="{F67C95DB-7D05-E643-B053-366C81FA61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1968</TotalTime>
  <Words>811</Words>
  <Application>Microsoft Macintosh PowerPoint</Application>
  <PresentationFormat>On-screen Show (4:3)</PresentationFormat>
  <Paragraphs>392</Paragraphs>
  <Slides>38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Andale Mono</vt:lpstr>
      <vt:lpstr>Arial</vt:lpstr>
      <vt:lpstr>Arial Rounded MT Bold</vt:lpstr>
      <vt:lpstr>Calibri</vt:lpstr>
      <vt:lpstr>Calibri Light</vt:lpstr>
      <vt:lpstr>Cambria Math</vt:lpstr>
      <vt:lpstr>Mangal</vt:lpstr>
      <vt:lpstr>Wingdings</vt:lpstr>
      <vt:lpstr>Theme1</vt:lpstr>
      <vt:lpstr>Predicting growth conditions from omics data via machine learning</vt:lpstr>
      <vt:lpstr>PowerPoint Presentation</vt:lpstr>
      <vt:lpstr>We have a large data set to learn bacterial response to external conditions</vt:lpstr>
      <vt:lpstr>PowerPoint Presentation</vt:lpstr>
      <vt:lpstr>PowerPoint Presentation</vt:lpstr>
      <vt:lpstr>PowerPoint Presentation</vt:lpstr>
      <vt:lpstr>Correct Metric is important</vt:lpstr>
      <vt:lpstr>Correct Metric is important</vt:lpstr>
      <vt:lpstr>Correct Metric is important</vt:lpstr>
      <vt:lpstr>- What percent of the row “A” is on diagonal ?  Recall   =   TP / (TP+FN)</vt:lpstr>
      <vt:lpstr>- What percent of the column “A” is on diagonal ?  Precision   =   TP / (TP+FP)</vt:lpstr>
      <vt:lpstr>- F Score: Weighted harmonic mean of precision and recall  F score   =        2/(1/"prec"    +   □(64&amp;□(64&amp;1/"recall ∗ β" )))</vt:lpstr>
      <vt:lpstr>- F Score: Weighted harmonic mean of precision and recall  F1 score   =        2/(1/prec   +   □(64&amp;□(64&amp;1/(recall ∗ 1))))        =        (2  ∗  TP)/(2 ∗TP  +  FN  +  FP)</vt:lpstr>
      <vt:lpstr>Macro F1 Score: Weight all distinct conditions equally  Macro F1 score      =   Mean(〖F1〗_i );  where〖   F1〗_i=2/(1/prec   +   □(64&amp;□(64&amp;1/(recall ∗ 1))))</vt:lpstr>
      <vt:lpstr>mRNA Results   -  Radial kernel</vt:lpstr>
      <vt:lpstr>Protein Results   -  Sigmoidal kernel</vt:lpstr>
      <vt:lpstr>PowerPoint Presentation</vt:lpstr>
      <vt:lpstr>Results are comparable but mRNA have more samples</vt:lpstr>
      <vt:lpstr>Combined &gt; Protein &gt; mRNA</vt:lpstr>
      <vt:lpstr>A better approach needs more data</vt:lpstr>
      <vt:lpstr>Predictability decreases between phases</vt:lpstr>
      <vt:lpstr>Predictability for individual conditions vary.  Results are consistent with clustering of samples</vt:lpstr>
      <vt:lpstr>mRNA Clustering</vt:lpstr>
      <vt:lpstr>Protein Clustering</vt:lpstr>
      <vt:lpstr>Z- scores tell the same story</vt:lpstr>
      <vt:lpstr>The cophenetic distance measures purity</vt:lpstr>
      <vt:lpstr>Out of House Data</vt:lpstr>
      <vt:lpstr>5 triplet samples that match to our experiment</vt:lpstr>
      <vt:lpstr>Fewer proteins were covered in the study, that results in two distinct approaches.   4196 vs 1722 Proteins </vt:lpstr>
      <vt:lpstr>Add synthetic data for missing parts</vt:lpstr>
      <vt:lpstr>Add synthetic data for missing parts; predictions</vt:lpstr>
      <vt:lpstr>Remove actual data from training</vt:lpstr>
      <vt:lpstr>Add synthetic data for missing parts; predictions</vt:lpstr>
      <vt:lpstr>Now I will try nearest neighbor approach</vt:lpstr>
      <vt:lpstr>What was the performance for our data</vt:lpstr>
      <vt:lpstr>Problems: Sample size still have an effect</vt:lpstr>
      <vt:lpstr>Mostly solved but still have problems</vt:lpstr>
      <vt:lpstr>Mostly solved but still have problems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Results on predicting growth conditions from mRNA and protein data</dc:title>
  <dc:creator>Mehmet Umut CAGLAR</dc:creator>
  <cp:lastModifiedBy>Mehmet Umut CAGLAR</cp:lastModifiedBy>
  <cp:revision>96</cp:revision>
  <dcterms:created xsi:type="dcterms:W3CDTF">2017-04-14T02:31:51Z</dcterms:created>
  <dcterms:modified xsi:type="dcterms:W3CDTF">2018-04-25T02:31:25Z</dcterms:modified>
</cp:coreProperties>
</file>

<file path=docProps/thumbnail.jpeg>
</file>